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65" r:id="rId2"/>
    <p:sldId id="266" r:id="rId3"/>
    <p:sldId id="267" r:id="rId4"/>
    <p:sldId id="268" r:id="rId5"/>
  </p:sldIdLst>
  <p:sldSz cx="6858000" cy="9144000" type="letter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001B"/>
    <a:srgbClr val="641A2F"/>
    <a:srgbClr val="691C32"/>
    <a:srgbClr val="C3AE91"/>
    <a:srgbClr val="424243"/>
    <a:srgbClr val="444445"/>
    <a:srgbClr val="EBEBEB"/>
    <a:srgbClr val="656565"/>
    <a:srgbClr val="9C254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5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632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93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1180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BB716A6E-D9A7-4AAE-8C4D-28F46A5455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60" t="7023" r="30885" b="35332"/>
          <a:stretch/>
        </p:blipFill>
        <p:spPr>
          <a:xfrm>
            <a:off x="68238" y="1229124"/>
            <a:ext cx="6735170" cy="8487008"/>
          </a:xfrm>
          <a:prstGeom prst="rect">
            <a:avLst/>
          </a:prstGeom>
        </p:spPr>
      </p:pic>
      <p:pic>
        <p:nvPicPr>
          <p:cNvPr id="17" name="Imagen 1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8233BE14-F5E9-4190-A541-18B21532F8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933" y="8524073"/>
            <a:ext cx="396167" cy="396167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id="{543EDA28-E24B-476A-BC80-0B2A97C795F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863" y="8536285"/>
            <a:ext cx="396167" cy="396167"/>
          </a:xfrm>
          <a:prstGeom prst="rect">
            <a:avLst/>
          </a:prstGeom>
        </p:spPr>
      </p:pic>
      <p:pic>
        <p:nvPicPr>
          <p:cNvPr id="21" name="Imagen 2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98AAFB8-8775-439A-9972-9C7A6F6D6B5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301" y="8534231"/>
            <a:ext cx="393981" cy="38967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9EF253B8-758C-48F2-BE7D-A4A09D343CCC}"/>
              </a:ext>
            </a:extLst>
          </p:cNvPr>
          <p:cNvSpPr txBox="1"/>
          <p:nvPr userDrawn="1"/>
        </p:nvSpPr>
        <p:spPr>
          <a:xfrm>
            <a:off x="4499553" y="8544223"/>
            <a:ext cx="2367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>
                <a:solidFill>
                  <a:srgbClr val="88001B"/>
                </a:solidFill>
                <a:latin typeface="Quatro Slab" panose="02000503030000020004" pitchFamily="50" charset="0"/>
              </a:rPr>
              <a:t>/SemaigCampeche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EF9A1526-0D21-4275-AB53-F4FE7259889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duotone>
              <a:prstClr val="black"/>
              <a:srgbClr val="88001B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rot="7970898">
            <a:off x="4999927" y="-1464401"/>
            <a:ext cx="2162477" cy="4171478"/>
          </a:xfrm>
          <a:prstGeom prst="rect">
            <a:avLst/>
          </a:prstGeom>
        </p:spPr>
      </p:pic>
      <p:sp>
        <p:nvSpPr>
          <p:cNvPr id="12" name="Corchetes 11">
            <a:extLst>
              <a:ext uri="{FF2B5EF4-FFF2-40B4-BE49-F238E27FC236}">
                <a16:creationId xmlns:a16="http://schemas.microsoft.com/office/drawing/2014/main" id="{8CF3409B-26D3-45D9-BCB0-7B9C0B6A4360}"/>
              </a:ext>
            </a:extLst>
          </p:cNvPr>
          <p:cNvSpPr/>
          <p:nvPr userDrawn="1"/>
        </p:nvSpPr>
        <p:spPr>
          <a:xfrm>
            <a:off x="407353" y="2510155"/>
            <a:ext cx="6043295" cy="4123690"/>
          </a:xfrm>
          <a:prstGeom prst="bracketPair">
            <a:avLst/>
          </a:prstGeom>
          <a:ln w="38100">
            <a:solidFill>
              <a:srgbClr val="4242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s-MX"/>
          </a:p>
        </p:txBody>
      </p:sp>
      <p:pic>
        <p:nvPicPr>
          <p:cNvPr id="4" name="Imagen 3" descr="Imagen que contiene plato, dibujo, alimentos, señal&#10;&#10;Descripción generada automáticamente">
            <a:extLst>
              <a:ext uri="{FF2B5EF4-FFF2-40B4-BE49-F238E27FC236}">
                <a16:creationId xmlns:a16="http://schemas.microsoft.com/office/drawing/2014/main" id="{847B2145-4E17-4DDE-9AC0-122D47D8C88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82" y="8430464"/>
            <a:ext cx="1518346" cy="483091"/>
          </a:xfrm>
          <a:prstGeom prst="rect">
            <a:avLst/>
          </a:prstGeom>
        </p:spPr>
      </p:pic>
      <p:pic>
        <p:nvPicPr>
          <p:cNvPr id="6" name="Imagen 5" descr="Texto&#10;&#10;Descripción generada automáticamente con confianza baja">
            <a:extLst>
              <a:ext uri="{FF2B5EF4-FFF2-40B4-BE49-F238E27FC236}">
                <a16:creationId xmlns:a16="http://schemas.microsoft.com/office/drawing/2014/main" id="{BF24A96B-31F8-4C97-BC20-FE02FC2F836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46" y="211921"/>
            <a:ext cx="3066935" cy="89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306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641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05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49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82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95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81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40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A801-51FC-4AD0-A3F9-883297B6DB37}" type="datetimeFigureOut">
              <a:rPr lang="es-MX" smtClean="0"/>
              <a:t>12/12/2022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17597-6CD5-4F4C-B669-EB1B112CD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947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mite.etica.semaig13@gmail.com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D23218F-FDBD-4F13-B8A5-6939492AD0E6}"/>
              </a:ext>
            </a:extLst>
          </p:cNvPr>
          <p:cNvSpPr/>
          <p:nvPr/>
        </p:nvSpPr>
        <p:spPr>
          <a:xfrm>
            <a:off x="1295400" y="1146722"/>
            <a:ext cx="4438650" cy="595035"/>
          </a:xfrm>
          <a:prstGeom prst="rect">
            <a:avLst/>
          </a:prstGeom>
          <a:noFill/>
        </p:spPr>
        <p:txBody>
          <a:bodyPr wrap="square" lIns="162560" tIns="81280" rIns="162560" bIns="8128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800" b="1" spc="300" dirty="0">
                <a:ln>
                  <a:solidFill>
                    <a:schemeClr val="tx1"/>
                  </a:solidFill>
                </a:ln>
                <a:latin typeface="Tisa Offc Serif Pro" panose="02010504030101020102" pitchFamily="2" charset="0"/>
              </a:rPr>
              <a:t>COMITÉ DE ÉTICA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33DBFBE-3C5C-4EF8-89C1-1DB4B53D65C1}"/>
              </a:ext>
            </a:extLst>
          </p:cNvPr>
          <p:cNvSpPr txBox="1"/>
          <p:nvPr/>
        </p:nvSpPr>
        <p:spPr>
          <a:xfrm>
            <a:off x="4770120" y="8774668"/>
            <a:ext cx="2087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#PrincipiosYvalores</a:t>
            </a:r>
            <a:endParaRPr lang="es-MX" b="1" dirty="0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C88FCAAF-F1A8-4CCB-8689-075C78D1FE8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3AE91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rot="417135">
            <a:off x="789956" y="1782034"/>
            <a:ext cx="708211" cy="702720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FE2E5C39-2566-4397-A82F-7AE5E5AD6B2C}"/>
              </a:ext>
            </a:extLst>
          </p:cNvPr>
          <p:cNvSpPr txBox="1"/>
          <p:nvPr/>
        </p:nvSpPr>
        <p:spPr>
          <a:xfrm>
            <a:off x="732033" y="6849198"/>
            <a:ext cx="5579952" cy="1456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3660" marR="43180" algn="just">
              <a:lnSpc>
                <a:spcPct val="149000"/>
              </a:lnSpc>
              <a:spcAft>
                <a:spcPts val="800"/>
              </a:spcAft>
            </a:pPr>
            <a:r>
              <a:rPr lang="es-MX" sz="1000" spc="15" dirty="0">
                <a:solidFill>
                  <a:srgbClr val="5F6368"/>
                </a:solidFill>
                <a:effectLst/>
                <a:latin typeface="Averta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Buzón instalado en la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Se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r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e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t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a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ría</a:t>
            </a:r>
            <a:r>
              <a:rPr lang="es-MX" sz="1000" spc="-3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de</a:t>
            </a:r>
            <a:r>
              <a:rPr lang="es-MX" sz="1000" spc="1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Modernización Administrativa e Innovación Gubernamental, c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o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n</a:t>
            </a:r>
            <a:r>
              <a:rPr lang="es-MX" sz="1000" spc="6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d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o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mi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i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l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i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o</a:t>
            </a:r>
            <a:r>
              <a:rPr lang="es-MX" sz="1000" spc="6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s-MX" sz="1000" spc="5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A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ven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i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da</a:t>
            </a:r>
            <a:r>
              <a:rPr lang="es-MX" sz="1000" spc="5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R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u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i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z</a:t>
            </a:r>
            <a:r>
              <a:rPr lang="es-MX" sz="1000" spc="5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o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r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t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ín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ez</a:t>
            </a:r>
            <a:r>
              <a:rPr lang="es-MX" sz="1000" spc="5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 err="1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N°</a:t>
            </a:r>
            <a:r>
              <a:rPr lang="es-MX" sz="1000" spc="5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1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1</a:t>
            </a:r>
            <a:r>
              <a:rPr lang="es-MX" sz="1000" spc="2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2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,</a:t>
            </a:r>
            <a:r>
              <a:rPr lang="es-MX" sz="1000" spc="6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E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d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i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fic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i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o</a:t>
            </a:r>
            <a:r>
              <a:rPr lang="es-MX" sz="1000" spc="5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T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o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r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r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e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s</a:t>
            </a:r>
            <a:r>
              <a:rPr lang="es-MX" sz="1000" spc="6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de</a:t>
            </a:r>
            <a:r>
              <a:rPr lang="es-MX" sz="1000" spc="6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ri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s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t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a</a:t>
            </a:r>
            <a:r>
              <a:rPr lang="es-MX" sz="1000" spc="2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l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, 9° piso, Torre B, Barrio de San Román 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C.P. 24040, San Francisco 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de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a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m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p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e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he,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Ca</a:t>
            </a:r>
            <a:r>
              <a:rPr lang="es-MX" sz="1000" spc="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mp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e</a:t>
            </a:r>
            <a:r>
              <a:rPr lang="es-MX" sz="1000" spc="-5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c</a:t>
            </a:r>
            <a:r>
              <a:rPr lang="es-MX" sz="1000" dirty="0">
                <a:effectLst/>
                <a:latin typeface="Averta" panose="00000500000000000000" pitchFamily="50" charset="0"/>
                <a:ea typeface="Averta" panose="00000500000000000000" pitchFamily="50" charset="0"/>
                <a:cs typeface="Times New Roman" panose="02020603050405020304" pitchFamily="18" charset="0"/>
              </a:rPr>
              <a:t>he.</a:t>
            </a:r>
          </a:p>
          <a:p>
            <a:pPr marR="43180" algn="just">
              <a:lnSpc>
                <a:spcPct val="149000"/>
              </a:lnSpc>
              <a:spcAft>
                <a:spcPts val="800"/>
              </a:spcAft>
            </a:pPr>
            <a:r>
              <a:rPr lang="es-MX" sz="1200" dirty="0" err="1" smtClean="0">
                <a:effectLst/>
                <a:latin typeface="Averta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Correelectrónico</a:t>
            </a:r>
            <a:r>
              <a:rPr lang="es-MX" sz="1500" dirty="0">
                <a:effectLst/>
                <a:latin typeface="Averta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sz="1500" u="sng" spc="15" dirty="0">
                <a:solidFill>
                  <a:srgbClr val="0563C1"/>
                </a:solidFill>
                <a:effectLst/>
                <a:latin typeface="Averta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comite.etica.semaig13@gmail.com</a:t>
            </a:r>
            <a:endParaRPr lang="es-MX" sz="1500" dirty="0">
              <a:effectLst/>
              <a:latin typeface="Averta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1B7EECDB-6CF4-4FD0-88DF-F8A174805A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1886" y="7693029"/>
            <a:ext cx="980079" cy="854146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95400" y="1907694"/>
            <a:ext cx="443865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Tienes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una DENUNCIA?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n 11" descr="Cómo implementar un buzón de sugerencias onlin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49" y="2489550"/>
            <a:ext cx="2220543" cy="116304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732033" y="4122030"/>
            <a:ext cx="5599931" cy="2565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denuncias dirigidas al Comité de Ética deben presentarse por escrito, a través de medios físicos o electrónicos y deberán incluir: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denunciante.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Domicilio y/0 dirección de correo electrónico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servidor público a quien se denuncia.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Narración clara de los hechos, señalando las circunstancias, modo, tiempo y lugar.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89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D23218F-FDBD-4F13-B8A5-6939492AD0E6}"/>
              </a:ext>
            </a:extLst>
          </p:cNvPr>
          <p:cNvSpPr/>
          <p:nvPr/>
        </p:nvSpPr>
        <p:spPr>
          <a:xfrm>
            <a:off x="1047750" y="1276350"/>
            <a:ext cx="4809952" cy="656590"/>
          </a:xfrm>
          <a:prstGeom prst="rect">
            <a:avLst/>
          </a:prstGeom>
          <a:noFill/>
        </p:spPr>
        <p:txBody>
          <a:bodyPr wrap="square" lIns="162560" tIns="81280" rIns="162560" bIns="8128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200" b="1" spc="300" dirty="0">
                <a:ln>
                  <a:solidFill>
                    <a:schemeClr val="tx1"/>
                  </a:solidFill>
                </a:ln>
                <a:latin typeface="Tisa Offc Serif Pro" panose="02010504030101020102" pitchFamily="2" charset="0"/>
              </a:rPr>
              <a:t>COMITÉ DE ÉTICA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33DBFBE-3C5C-4EF8-89C1-1DB4B53D65C1}"/>
              </a:ext>
            </a:extLst>
          </p:cNvPr>
          <p:cNvSpPr txBox="1"/>
          <p:nvPr/>
        </p:nvSpPr>
        <p:spPr>
          <a:xfrm>
            <a:off x="4770120" y="8774668"/>
            <a:ext cx="2087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#PrincipiosYvalores</a:t>
            </a:r>
            <a:endParaRPr lang="es-MX" b="1" dirty="0"/>
          </a:p>
        </p:txBody>
      </p:sp>
      <p:pic>
        <p:nvPicPr>
          <p:cNvPr id="11" name="Imagen 10" descr="Ver las imágenes de ori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3265071"/>
            <a:ext cx="2952750" cy="17357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628650" y="5314748"/>
            <a:ext cx="5695950" cy="167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solidFill>
                  <a:srgbClr val="11111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s-MX" dirty="0">
                <a:solidFill>
                  <a:srgbClr val="11111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 de motivar, comandar y conducir a los servidores públicos a partir de habilidades para trabajar en equipo con entusiasmo hacia el logro de sus metas y objetivos. </a:t>
            </a:r>
            <a:r>
              <a:rPr lang="es-MX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​</a:t>
            </a:r>
            <a:r>
              <a:rPr lang="es-MX" dirty="0">
                <a:solidFill>
                  <a:srgbClr val="11111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11111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52600" y="1932940"/>
            <a:ext cx="3314700" cy="101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LIDERAZGO</a:t>
            </a:r>
            <a:endParaRPr lang="es-MX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39614" y="7688730"/>
            <a:ext cx="205447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MX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PrincipiosYValores</a:t>
            </a:r>
            <a:endParaRPr lang="es-MX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5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57350" y="1638300"/>
            <a:ext cx="3048000" cy="72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¿Sabías Que?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 descr="Tipos de equipos de trabajo en las organizaciones - LosRecursosHumanos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636202"/>
            <a:ext cx="2371725" cy="155479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685800" y="4191000"/>
            <a:ext cx="5715000" cy="2961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1111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Comité de Ética fomenta la ética e integridad de los servidores </a:t>
            </a:r>
            <a:r>
              <a:rPr lang="es-MX" sz="2800" dirty="0" smtClean="0">
                <a:solidFill>
                  <a:srgbClr val="11111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públicos. </a:t>
            </a:r>
            <a:r>
              <a:rPr lang="es-MX" sz="2800" dirty="0">
                <a:solidFill>
                  <a:srgbClr val="11111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orienta, capacita y difunde los principios, valores y reglas que los rige.</a:t>
            </a:r>
            <a:endParaRPr lang="es-MX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346328" y="7425652"/>
            <a:ext cx="205447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MX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PrincipiosYValores</a:t>
            </a:r>
            <a:endParaRPr lang="es-MX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87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Ver las imágenes de ori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027" y="2576512"/>
            <a:ext cx="3039745" cy="15906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ángulo 2"/>
          <p:cNvSpPr/>
          <p:nvPr/>
        </p:nvSpPr>
        <p:spPr>
          <a:xfrm>
            <a:off x="857250" y="4381500"/>
            <a:ext cx="5334000" cy="1454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Implica actuar con vocación de servicio a la sociedad por encima de intereses particulares.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171700" y="1504950"/>
            <a:ext cx="2171700" cy="1225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3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LEALTAD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 rot="10800000" flipV="1">
            <a:off x="380999" y="7527521"/>
            <a:ext cx="24193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MX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PrincipiosYValores</a:t>
            </a:r>
            <a:endParaRPr lang="es-MX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10416" y="1504950"/>
            <a:ext cx="3760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800" b="1" spc="300" dirty="0">
                <a:ln>
                  <a:solidFill>
                    <a:schemeClr val="tx1"/>
                  </a:solidFill>
                </a:ln>
                <a:latin typeface="Tisa Offc Serif Pro" panose="02010504030101020102" pitchFamily="2" charset="0"/>
              </a:rPr>
              <a:t>COMITÉ DE ÉTICA</a:t>
            </a:r>
            <a:endParaRPr lang="es-ES" sz="2800" b="1" spc="300" dirty="0">
              <a:ln>
                <a:solidFill>
                  <a:schemeClr val="tx1"/>
                </a:solidFill>
              </a:ln>
              <a:latin typeface="Tisa Offc Serif Pro" panose="02010504030101020102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15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836</TotalTime>
  <Words>217</Words>
  <Application>Microsoft Office PowerPoint</Application>
  <PresentationFormat>Carta (216 x 279 mm)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4" baseType="lpstr">
      <vt:lpstr>Arial</vt:lpstr>
      <vt:lpstr>Averta</vt:lpstr>
      <vt:lpstr>Calibri</vt:lpstr>
      <vt:lpstr>Calibri Light</vt:lpstr>
      <vt:lpstr>Helvetica</vt:lpstr>
      <vt:lpstr>Quatro Slab</vt:lpstr>
      <vt:lpstr>Symbol</vt:lpstr>
      <vt:lpstr>Times New Roman</vt:lpstr>
      <vt:lpstr>Tisa Offc Serif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Lic. Manuel José Meza Lavalle</dc:creator>
  <cp:lastModifiedBy>elda clemente</cp:lastModifiedBy>
  <cp:revision>110</cp:revision>
  <dcterms:created xsi:type="dcterms:W3CDTF">2022-06-29T17:42:58Z</dcterms:created>
  <dcterms:modified xsi:type="dcterms:W3CDTF">2022-12-12T18:47:36Z</dcterms:modified>
</cp:coreProperties>
</file>